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84" r:id="rId2"/>
    <p:sldId id="317" r:id="rId3"/>
    <p:sldId id="319" r:id="rId4"/>
    <p:sldId id="288" r:id="rId5"/>
    <p:sldId id="292" r:id="rId6"/>
    <p:sldId id="320" r:id="rId7"/>
    <p:sldId id="323" r:id="rId8"/>
    <p:sldId id="321" r:id="rId9"/>
    <p:sldId id="306" r:id="rId10"/>
    <p:sldId id="307" r:id="rId11"/>
    <p:sldId id="308" r:id="rId12"/>
    <p:sldId id="309" r:id="rId13"/>
    <p:sldId id="310" r:id="rId14"/>
    <p:sldId id="311" r:id="rId15"/>
    <p:sldId id="289" r:id="rId16"/>
    <p:sldId id="297" r:id="rId17"/>
    <p:sldId id="312" r:id="rId18"/>
    <p:sldId id="294" r:id="rId19"/>
    <p:sldId id="295" r:id="rId20"/>
    <p:sldId id="324" r:id="rId21"/>
    <p:sldId id="325" r:id="rId22"/>
  </p:sldIdLst>
  <p:sldSz cx="9144000" cy="6858000" type="screen4x3"/>
  <p:notesSz cx="6669088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C16D428B-6E89-4F1A-875C-A3D90843812B}">
          <p14:sldIdLst>
            <p14:sldId id="284"/>
            <p14:sldId id="317"/>
            <p14:sldId id="319"/>
            <p14:sldId id="288"/>
            <p14:sldId id="292"/>
            <p14:sldId id="320"/>
            <p14:sldId id="323"/>
            <p14:sldId id="321"/>
            <p14:sldId id="306"/>
            <p14:sldId id="307"/>
            <p14:sldId id="308"/>
            <p14:sldId id="309"/>
            <p14:sldId id="310"/>
            <p14:sldId id="311"/>
            <p14:sldId id="289"/>
            <p14:sldId id="297"/>
            <p14:sldId id="312"/>
            <p14:sldId id="294"/>
            <p14:sldId id="295"/>
            <p14:sldId id="324"/>
            <p14:sldId id="325"/>
          </p14:sldIdLst>
        </p14:section>
        <p14:section name="Naamloze sectie" id="{BC374B94-7283-4F0F-B412-16A3717C1D8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698" autoAdjust="0"/>
  </p:normalViewPr>
  <p:slideViewPr>
    <p:cSldViewPr>
      <p:cViewPr varScale="1">
        <p:scale>
          <a:sx n="79" d="100"/>
          <a:sy n="79" d="100"/>
        </p:scale>
        <p:origin x="157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43895-7619-409B-8F23-1841F7E7020E}" type="datetimeFigureOut">
              <a:rPr lang="nl-NL" smtClean="0"/>
              <a:t>26-2-2019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FAC64-AE6D-47FE-9F82-63704C2D84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379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250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8250" y="1"/>
            <a:ext cx="2889250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8EE87-0EFD-436B-8468-2D5B3D122E58}" type="datetimeFigureOut">
              <a:rPr lang="nl-NL" smtClean="0"/>
              <a:t>26-2-2019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750" y="4715113"/>
            <a:ext cx="5335588" cy="44677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889250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8250" y="9428630"/>
            <a:ext cx="2889250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C20EE-FFC7-4FA3-8B73-515F2360B9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4725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88B96D6-23DC-42F7-9FF5-BC4024A1B23A}" type="datetime1">
              <a:rPr lang="nl-NL" smtClean="0"/>
              <a:t>26-2-2019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06-09-2016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192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FD45266-F890-4970-A83C-6C5D146B1C33}" type="datetime1">
              <a:rPr lang="nl-NL" smtClean="0"/>
              <a:t>26-2-2019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06-09-2016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2719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9712" y="332656"/>
            <a:ext cx="6645424" cy="648072"/>
          </a:xfr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051720" y="1196752"/>
            <a:ext cx="6635080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CD08EB-AD44-4151-9FD5-81212A6F9907}" type="datetime1">
              <a:rPr lang="nl-NL" smtClean="0"/>
              <a:t>26-2-2019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06-09-2016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7688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408E49E-63D4-4733-BA6A-346356CB46FE}" type="datetime1">
              <a:rPr lang="nl-NL" smtClean="0"/>
              <a:t>26-2-2019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06-09-2016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7338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B11C57-4A85-4438-B9F3-8AB5696A2A7E}" type="datetime1">
              <a:rPr lang="nl-NL" smtClean="0"/>
              <a:t>26-2-2019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06-09-2016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3783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2CD3091-38EB-4999-A78D-45CD8CD3BC30}" type="datetime1">
              <a:rPr lang="nl-NL" smtClean="0"/>
              <a:t>26-2-2019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06-09-2016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410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9A70636-0A64-45ED-A0FD-74AABE82D857}" type="datetime1">
              <a:rPr lang="nl-NL" smtClean="0"/>
              <a:t>26-2-2019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06-09-2016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4256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152262-A4DB-4E6A-B188-D6117ED32057}" type="datetime1">
              <a:rPr lang="nl-NL" smtClean="0"/>
              <a:t>26-2-2019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06-09-2016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59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F4CBB3-F458-4F3F-A9C5-FEE92DDE0966}" type="datetime1">
              <a:rPr lang="nl-NL" smtClean="0"/>
              <a:t>26-2-2019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06-09-2016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106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A6EC532-6837-4A6E-8415-84D5D1D9830D}" type="datetime1">
              <a:rPr lang="nl-NL" smtClean="0"/>
              <a:t>26-2-2019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06-09-2016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550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D31F9-A8C3-401F-83B7-60F2CD688380}" type="datetime1">
              <a:rPr lang="nl-NL" smtClean="0"/>
              <a:t>26-2-2019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smtClean="0"/>
              <a:t>06-09-2016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308CA-A037-474B-AA6E-6C7C048F3532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44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z36Gv7Um8A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2751"/>
            <a:ext cx="9144793" cy="6852498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 smtClean="0"/>
              <a:t>IBS de productontwikkelaar</a:t>
            </a:r>
            <a:endParaRPr lang="nl-NL" sz="4000" dirty="0"/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>
          <a:xfrm>
            <a:off x="1259632" y="3600450"/>
            <a:ext cx="6400800" cy="1752600"/>
          </a:xfrm>
        </p:spPr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tx1"/>
                </a:solidFill>
              </a:rPr>
              <a:t>Voedselconservering</a:t>
            </a:r>
            <a:endParaRPr lang="nl-NL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5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Conserveertechnieken</a:t>
            </a:r>
            <a:br>
              <a:rPr lang="nl-NL" dirty="0" smtClean="0"/>
            </a:br>
            <a:r>
              <a:rPr lang="nl-NL" dirty="0" smtClean="0"/>
              <a:t>toevoegen van micro-organisme		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Fermenteren</a:t>
            </a:r>
          </a:p>
          <a:p>
            <a:r>
              <a:rPr lang="nl-NL" dirty="0" smtClean="0"/>
              <a:t>Wie ken er voorbeelden van fermentatie?</a:t>
            </a:r>
          </a:p>
          <a:p>
            <a:r>
              <a:rPr lang="nl-NL" dirty="0" smtClean="0"/>
              <a:t>Effecten van fermentatie?</a:t>
            </a:r>
          </a:p>
          <a:p>
            <a:pPr lvl="1"/>
            <a:r>
              <a:rPr lang="nl-NL" dirty="0" smtClean="0"/>
              <a:t>Verlaging pH door zuurvorming</a:t>
            </a:r>
          </a:p>
          <a:p>
            <a:pPr lvl="1"/>
            <a:r>
              <a:rPr lang="nl-NL" dirty="0" smtClean="0"/>
              <a:t>Vorming alcohol</a:t>
            </a:r>
          </a:p>
          <a:p>
            <a:pPr lvl="1"/>
            <a:r>
              <a:rPr lang="nl-NL" dirty="0" smtClean="0"/>
              <a:t>Vorming smaak en aroma</a:t>
            </a:r>
          </a:p>
          <a:p>
            <a:pPr lvl="1"/>
            <a:endParaRPr lang="nl-NL" dirty="0"/>
          </a:p>
          <a:p>
            <a:pPr marL="457200" lvl="1" indent="0">
              <a:buNone/>
            </a:pPr>
            <a:r>
              <a:rPr lang="nl-NL" dirty="0">
                <a:hlinkClick r:id="rId2"/>
              </a:rPr>
              <a:t>https://</a:t>
            </a:r>
            <a:r>
              <a:rPr lang="nl-NL" dirty="0" smtClean="0">
                <a:hlinkClick r:id="rId2"/>
              </a:rPr>
              <a:t>www.youtube.com/watch?v=2z36Gv7Um8A</a:t>
            </a:r>
            <a:endParaRPr lang="nl-NL" dirty="0" smtClean="0"/>
          </a:p>
          <a:p>
            <a:pPr marL="457200" lvl="1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045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Conserveertechnieken</a:t>
            </a:r>
            <a:br>
              <a:rPr lang="nl-NL" dirty="0"/>
            </a:br>
            <a:r>
              <a:rPr lang="nl-NL" dirty="0" smtClean="0"/>
              <a:t>verwijderen </a:t>
            </a:r>
            <a:r>
              <a:rPr lang="nl-NL" dirty="0"/>
              <a:t>van micro-organisme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Filteren</a:t>
            </a:r>
          </a:p>
          <a:p>
            <a:r>
              <a:rPr lang="nl-NL" dirty="0" smtClean="0"/>
              <a:t>Voordelen?</a:t>
            </a:r>
          </a:p>
          <a:p>
            <a:pPr lvl="1"/>
            <a:r>
              <a:rPr lang="nl-NL" dirty="0" smtClean="0"/>
              <a:t>Geen verandering van smaakeigenschappen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749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Conserveertechnieken:</a:t>
            </a: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>remmen </a:t>
            </a:r>
            <a:r>
              <a:rPr lang="nl-NL" dirty="0"/>
              <a:t>van micro-organisme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Temperatuur verlagen</a:t>
            </a:r>
          </a:p>
          <a:p>
            <a:pPr lvl="1"/>
            <a:r>
              <a:rPr lang="nl-NL" dirty="0" smtClean="0"/>
              <a:t>Koelen</a:t>
            </a:r>
          </a:p>
          <a:p>
            <a:pPr lvl="1"/>
            <a:r>
              <a:rPr lang="nl-NL" dirty="0" smtClean="0"/>
              <a:t>Diepvriezen</a:t>
            </a:r>
          </a:p>
          <a:p>
            <a:pPr lvl="2"/>
            <a:r>
              <a:rPr lang="nl-NL" dirty="0" smtClean="0"/>
              <a:t>Groente eerst blancheren</a:t>
            </a:r>
          </a:p>
          <a:p>
            <a:pPr lvl="2"/>
            <a:r>
              <a:rPr lang="nl-NL" dirty="0" smtClean="0"/>
              <a:t>Snel invriezen om beschadiging celwanden te voorkomen</a:t>
            </a:r>
          </a:p>
          <a:p>
            <a:pPr lvl="2"/>
            <a:r>
              <a:rPr lang="nl-NL" dirty="0" smtClean="0"/>
              <a:t>Langzame enzymatische processen</a:t>
            </a:r>
          </a:p>
          <a:p>
            <a:pPr lvl="2"/>
            <a:r>
              <a:rPr lang="nl-NL" dirty="0" smtClean="0"/>
              <a:t>Vloeibare stikstof</a:t>
            </a:r>
          </a:p>
          <a:p>
            <a:r>
              <a:rPr lang="nl-NL" dirty="0" smtClean="0"/>
              <a:t>Veranderen zuurtegraad</a:t>
            </a:r>
          </a:p>
          <a:p>
            <a:pPr lvl="1"/>
            <a:r>
              <a:rPr lang="nl-NL" dirty="0" smtClean="0"/>
              <a:t>Toevoegen voedingszuur</a:t>
            </a:r>
          </a:p>
          <a:p>
            <a:pPr lvl="1"/>
            <a:r>
              <a:rPr lang="nl-NL" dirty="0" smtClean="0"/>
              <a:t>Verlaging pH</a:t>
            </a:r>
          </a:p>
          <a:p>
            <a:pPr lvl="1"/>
            <a:r>
              <a:rPr lang="nl-NL" dirty="0" smtClean="0"/>
              <a:t>Groot effect op het product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716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Conserveertechnieken:</a:t>
            </a:r>
            <a:br>
              <a:rPr lang="nl-NL" dirty="0"/>
            </a:br>
            <a:r>
              <a:rPr lang="nl-NL" dirty="0"/>
              <a:t>remmen van micro-organisme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Verlagen wateractiviteit	</a:t>
            </a:r>
          </a:p>
          <a:p>
            <a:pPr lvl="1"/>
            <a:r>
              <a:rPr lang="nl-NL" dirty="0" smtClean="0"/>
              <a:t>Drogen</a:t>
            </a:r>
          </a:p>
          <a:p>
            <a:pPr lvl="2"/>
            <a:r>
              <a:rPr lang="nl-NL" dirty="0" smtClean="0"/>
              <a:t>Warm of koud</a:t>
            </a:r>
          </a:p>
          <a:p>
            <a:pPr lvl="1"/>
            <a:r>
              <a:rPr lang="nl-NL" dirty="0" smtClean="0"/>
              <a:t>Suiker toevoegen</a:t>
            </a:r>
          </a:p>
          <a:p>
            <a:pPr lvl="1"/>
            <a:r>
              <a:rPr lang="nl-NL" dirty="0" smtClean="0"/>
              <a:t>Alcohol toevoegen</a:t>
            </a:r>
          </a:p>
          <a:p>
            <a:pPr lvl="1"/>
            <a:r>
              <a:rPr lang="nl-NL" dirty="0" smtClean="0"/>
              <a:t>Zout toevoegen</a:t>
            </a:r>
          </a:p>
          <a:p>
            <a:pPr lvl="1"/>
            <a:endParaRPr lang="nl-NL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221088"/>
            <a:ext cx="6337254" cy="241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41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Conserveertechnieken:</a:t>
            </a:r>
            <a:br>
              <a:rPr lang="nl-NL" dirty="0"/>
            </a:br>
            <a:r>
              <a:rPr lang="nl-NL" dirty="0"/>
              <a:t>remmen van micro-organisme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Verwijderen van zuurstof</a:t>
            </a:r>
          </a:p>
          <a:p>
            <a:pPr lvl="1"/>
            <a:r>
              <a:rPr lang="nl-NL" dirty="0" smtClean="0"/>
              <a:t>Vacuüm verpakken</a:t>
            </a:r>
          </a:p>
          <a:p>
            <a:pPr lvl="2"/>
            <a:r>
              <a:rPr lang="nl-NL" dirty="0" smtClean="0"/>
              <a:t>Voordeel geen verandering van smaak</a:t>
            </a:r>
          </a:p>
          <a:p>
            <a:pPr lvl="1"/>
            <a:r>
              <a:rPr lang="nl-NL" dirty="0" err="1" smtClean="0"/>
              <a:t>Gasverpakken</a:t>
            </a:r>
            <a:endParaRPr lang="nl-NL" dirty="0" smtClean="0"/>
          </a:p>
          <a:p>
            <a:pPr lvl="2"/>
            <a:r>
              <a:rPr lang="nl-NL" dirty="0" smtClean="0"/>
              <a:t>Kooldioxide</a:t>
            </a:r>
          </a:p>
          <a:p>
            <a:pPr lvl="2"/>
            <a:r>
              <a:rPr lang="nl-NL" dirty="0" err="1" smtClean="0"/>
              <a:t>Stifstof</a:t>
            </a:r>
            <a:r>
              <a:rPr lang="nl-NL" dirty="0" smtClean="0"/>
              <a:t> (fruitindustrie)</a:t>
            </a:r>
          </a:p>
          <a:p>
            <a:r>
              <a:rPr lang="nl-NL" dirty="0" smtClean="0"/>
              <a:t>Toevoegen antimicrobiële stoffen</a:t>
            </a:r>
          </a:p>
          <a:p>
            <a:pPr lvl="1"/>
            <a:r>
              <a:rPr lang="nl-NL" dirty="0" smtClean="0"/>
              <a:t>Roken</a:t>
            </a:r>
          </a:p>
          <a:p>
            <a:pPr lvl="1"/>
            <a:r>
              <a:rPr lang="nl-NL" dirty="0"/>
              <a:t>C</a:t>
            </a:r>
            <a:r>
              <a:rPr lang="nl-NL" dirty="0" smtClean="0"/>
              <a:t>onserveermiddelen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970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 smtClean="0"/>
              <a:t>Een stof die wordt toegevoegd aan levensmiddelen, cosmetica en andere bederfelijke producten om de houdbaarheid ervan te verlengen.</a:t>
            </a:r>
          </a:p>
          <a:p>
            <a:r>
              <a:rPr lang="nl-NL" dirty="0" smtClean="0"/>
              <a:t>Gaat groei van micro-organismen (</a:t>
            </a:r>
            <a:r>
              <a:rPr lang="nl-NL" dirty="0" err="1" smtClean="0"/>
              <a:t>mo’s</a:t>
            </a:r>
            <a:r>
              <a:rPr lang="nl-NL" dirty="0" smtClean="0"/>
              <a:t>):</a:t>
            </a:r>
          </a:p>
          <a:p>
            <a:pPr lvl="1"/>
            <a:r>
              <a:rPr lang="nl-NL" dirty="0" smtClean="0"/>
              <a:t>bacteriën, schimmels en gisten tegen</a:t>
            </a:r>
          </a:p>
          <a:p>
            <a:r>
              <a:rPr lang="nl-NL" dirty="0" smtClean="0"/>
              <a:t>Een conserveermiddel dient ofwel de omstandigheden zodanig te veranderen dat </a:t>
            </a:r>
            <a:r>
              <a:rPr lang="nl-NL" dirty="0" err="1" smtClean="0"/>
              <a:t>mo’s</a:t>
            </a:r>
            <a:r>
              <a:rPr lang="nl-NL" dirty="0" smtClean="0"/>
              <a:t> niet of nauwelijks kunnen groeien of overleven, ofwel specifiek dodelijk te zijn voor </a:t>
            </a:r>
            <a:r>
              <a:rPr lang="nl-NL" dirty="0" err="1" smtClean="0"/>
              <a:t>mo’s</a:t>
            </a:r>
            <a:r>
              <a:rPr lang="nl-NL" dirty="0" smtClean="0"/>
              <a:t>.</a:t>
            </a:r>
          </a:p>
          <a:p>
            <a:r>
              <a:rPr lang="nl-NL" dirty="0" smtClean="0"/>
              <a:t>Conserveermiddelen mogen niet schadelijk zijn voor mensen.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Conserveertechnieken -Conserveermiddel 	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882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Conserveertechnieken -Conserveermiddel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Giftige stoffen voor micro-organismen</a:t>
            </a:r>
          </a:p>
          <a:p>
            <a:endParaRPr lang="nl-NL" dirty="0"/>
          </a:p>
          <a:p>
            <a:r>
              <a:rPr lang="nl-NL" dirty="0" smtClean="0"/>
              <a:t>Voorbeelden:</a:t>
            </a:r>
          </a:p>
          <a:p>
            <a:pPr lvl="1"/>
            <a:r>
              <a:rPr lang="nl-NL" dirty="0" err="1" smtClean="0"/>
              <a:t>Sorbinezuur</a:t>
            </a:r>
            <a:r>
              <a:rPr lang="nl-NL" dirty="0"/>
              <a:t> </a:t>
            </a:r>
            <a:r>
              <a:rPr lang="nl-NL" dirty="0" smtClean="0"/>
              <a:t>en benzoëzuur </a:t>
            </a:r>
            <a:r>
              <a:rPr lang="nl-NL" dirty="0" smtClean="0">
                <a:sym typeface="Wingdings" pitchFamily="2" charset="2"/>
              </a:rPr>
              <a:t> remming schimmelgroei in zure producten</a:t>
            </a:r>
          </a:p>
          <a:p>
            <a:pPr lvl="1"/>
            <a:r>
              <a:rPr lang="nl-NL" dirty="0" smtClean="0"/>
              <a:t> Nitriet </a:t>
            </a:r>
            <a:r>
              <a:rPr lang="nl-NL" dirty="0" smtClean="0">
                <a:sym typeface="Wingdings" pitchFamily="2" charset="2"/>
              </a:rPr>
              <a:t> vlees en vleeswaren</a:t>
            </a:r>
          </a:p>
          <a:p>
            <a:pPr lvl="1"/>
            <a:r>
              <a:rPr lang="nl-NL" dirty="0" smtClean="0">
                <a:sym typeface="Wingdings" pitchFamily="2" charset="2"/>
              </a:rPr>
              <a:t>Sulfiet  wijn (afdoden gisten)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08935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Conserveertechnieken:</a:t>
            </a:r>
            <a:br>
              <a:rPr lang="nl-NL" dirty="0"/>
            </a:br>
            <a:r>
              <a:rPr lang="nl-NL" dirty="0" smtClean="0"/>
              <a:t>inactiveren van micro-organisme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Hitte</a:t>
            </a:r>
          </a:p>
          <a:p>
            <a:pPr lvl="1"/>
            <a:r>
              <a:rPr lang="nl-NL" dirty="0" smtClean="0"/>
              <a:t>Blancheren (70-90°C, korte tijd)</a:t>
            </a:r>
          </a:p>
          <a:p>
            <a:pPr lvl="1"/>
            <a:r>
              <a:rPr lang="nl-NL" dirty="0" smtClean="0"/>
              <a:t>Pasteuriseren (70-90°C, stromend)</a:t>
            </a:r>
          </a:p>
          <a:p>
            <a:pPr lvl="1"/>
            <a:r>
              <a:rPr lang="nl-NL" dirty="0" smtClean="0"/>
              <a:t>Steriliseren (&gt;100°C)</a:t>
            </a:r>
          </a:p>
          <a:p>
            <a:pPr lvl="2"/>
            <a:r>
              <a:rPr lang="nl-NL" dirty="0" smtClean="0"/>
              <a:t>Wecken</a:t>
            </a:r>
          </a:p>
          <a:p>
            <a:pPr lvl="2"/>
            <a:r>
              <a:rPr lang="nl-NL" dirty="0" smtClean="0"/>
              <a:t>UHT (140°C)</a:t>
            </a:r>
          </a:p>
          <a:p>
            <a:pPr lvl="1"/>
            <a:r>
              <a:rPr lang="nl-NL" dirty="0" smtClean="0"/>
              <a:t>Combinatie druk en warmte</a:t>
            </a:r>
          </a:p>
          <a:p>
            <a:pPr lvl="2"/>
            <a:r>
              <a:rPr lang="nl-NL" dirty="0" smtClean="0"/>
              <a:t>Hogere druk lagere temperatuur nodig</a:t>
            </a:r>
          </a:p>
          <a:p>
            <a:r>
              <a:rPr lang="nl-NL" dirty="0" smtClean="0"/>
              <a:t>Pulserend licht </a:t>
            </a:r>
          </a:p>
          <a:p>
            <a:r>
              <a:rPr lang="nl-NL" dirty="0" smtClean="0"/>
              <a:t>Doorstralen</a:t>
            </a:r>
          </a:p>
          <a:p>
            <a:pPr lvl="1"/>
            <a:r>
              <a:rPr lang="nl-NL" dirty="0" smtClean="0"/>
              <a:t>kruiden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288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Conserveertechnieken: </a:t>
            </a:r>
            <a:r>
              <a:rPr lang="nl-NL" dirty="0" smtClean="0"/>
              <a:t>Horde- principe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Milde conservering is meerdere levensvoorwaarde ongunstig maken</a:t>
            </a:r>
          </a:p>
          <a:p>
            <a:endParaRPr lang="nl-NL" dirty="0"/>
          </a:p>
          <a:p>
            <a:r>
              <a:rPr lang="nl-NL" dirty="0" smtClean="0"/>
              <a:t>Dit noemen we het horden-principe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221088"/>
            <a:ext cx="4968552" cy="253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88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Conserveertechnieken: </a:t>
            </a:r>
            <a:r>
              <a:rPr lang="nl-NL" dirty="0" smtClean="0"/>
              <a:t>Horde-principe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Conserveren volgens het hordenprincipe zijn er verschillende soorten </a:t>
            </a:r>
            <a:r>
              <a:rPr lang="nl-NL" dirty="0" err="1" smtClean="0"/>
              <a:t>groeiremmende</a:t>
            </a:r>
            <a:r>
              <a:rPr lang="nl-NL" dirty="0"/>
              <a:t> </a:t>
            </a:r>
            <a:r>
              <a:rPr lang="nl-NL" dirty="0" smtClean="0"/>
              <a:t>factoren aanwezig:</a:t>
            </a:r>
          </a:p>
          <a:p>
            <a:pPr lvl="1"/>
            <a:r>
              <a:rPr lang="nl-NL" dirty="0" smtClean="0"/>
              <a:t>Koelen</a:t>
            </a:r>
          </a:p>
          <a:p>
            <a:pPr lvl="1"/>
            <a:r>
              <a:rPr lang="nl-NL" dirty="0" smtClean="0"/>
              <a:t>Verlaagde </a:t>
            </a:r>
            <a:r>
              <a:rPr lang="nl-NL" dirty="0" err="1" smtClean="0"/>
              <a:t>Aw</a:t>
            </a:r>
            <a:endParaRPr lang="nl-NL" dirty="0" smtClean="0"/>
          </a:p>
          <a:p>
            <a:pPr lvl="1"/>
            <a:r>
              <a:rPr lang="nl-NL" dirty="0" smtClean="0"/>
              <a:t>Een lage pH</a:t>
            </a:r>
          </a:p>
          <a:p>
            <a:pPr lvl="1"/>
            <a:r>
              <a:rPr lang="nl-NL" dirty="0" smtClean="0"/>
              <a:t>Lage aanwezigheid van zuurstof</a:t>
            </a:r>
          </a:p>
          <a:p>
            <a:pPr lvl="1"/>
            <a:r>
              <a:rPr lang="nl-NL" dirty="0" smtClean="0"/>
              <a:t>Lichte hittebehandeling</a:t>
            </a:r>
          </a:p>
          <a:p>
            <a:pPr lvl="1"/>
            <a:r>
              <a:rPr lang="nl-NL" dirty="0" smtClean="0"/>
              <a:t>Aanwezigheid van concurrentieflora</a:t>
            </a:r>
          </a:p>
          <a:p>
            <a:pPr lvl="1"/>
            <a:r>
              <a:rPr lang="nl-NL" dirty="0" smtClean="0"/>
              <a:t>Aanwezigheid van conserveermiddelen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802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 gaan we het over hebben?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Conserveren, waarom?</a:t>
            </a:r>
          </a:p>
          <a:p>
            <a:r>
              <a:rPr lang="nl-NL" dirty="0"/>
              <a:t>Wat is conserveren</a:t>
            </a:r>
            <a:r>
              <a:rPr lang="nl-NL" dirty="0" smtClean="0"/>
              <a:t>?</a:t>
            </a:r>
          </a:p>
          <a:p>
            <a:r>
              <a:rPr lang="nl-NL" dirty="0" smtClean="0"/>
              <a:t>Conserveringstechnieken</a:t>
            </a:r>
          </a:p>
          <a:p>
            <a:r>
              <a:rPr lang="nl-NL" dirty="0" smtClean="0"/>
              <a:t>Opdracht - groep </a:t>
            </a:r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5547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Conserveertechniek - Opdracht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Er worden verschillende conserveermethoden gebruikt in de levensmiddelenindustrie</a:t>
            </a:r>
          </a:p>
          <a:p>
            <a:r>
              <a:rPr lang="nl-NL" dirty="0" smtClean="0"/>
              <a:t>Benoem per productgroep de verschillende conserveertechnieken</a:t>
            </a:r>
          </a:p>
          <a:p>
            <a:pPr lvl="1"/>
            <a:r>
              <a:rPr lang="nl-NL" dirty="0" smtClean="0"/>
              <a:t>Graan – graanproducten</a:t>
            </a:r>
          </a:p>
          <a:p>
            <a:pPr lvl="1"/>
            <a:r>
              <a:rPr lang="nl-NL" dirty="0" smtClean="0"/>
              <a:t>Melk – melkproducten en ei</a:t>
            </a:r>
          </a:p>
          <a:p>
            <a:pPr lvl="1"/>
            <a:r>
              <a:rPr lang="nl-NL" dirty="0" smtClean="0"/>
              <a:t>Groente en fruit</a:t>
            </a:r>
          </a:p>
          <a:p>
            <a:pPr lvl="1"/>
            <a:r>
              <a:rPr lang="nl-NL" dirty="0" smtClean="0"/>
              <a:t>Vis – visproducten</a:t>
            </a:r>
          </a:p>
          <a:p>
            <a:pPr marL="514350" indent="-457200"/>
            <a:r>
              <a:rPr lang="nl-NL" dirty="0" smtClean="0"/>
              <a:t>Zoek de juiste producten bij de conserveertechnieken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5803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Conserveertechniek - Opdracht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02004" y="1169045"/>
            <a:ext cx="6635080" cy="4929411"/>
          </a:xfrm>
        </p:spPr>
        <p:txBody>
          <a:bodyPr/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pPr marL="0" indent="0" algn="ctr">
              <a:buNone/>
            </a:pPr>
            <a:r>
              <a:rPr lang="nl-NL" dirty="0" smtClean="0"/>
              <a:t>Aardappelen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08720"/>
            <a:ext cx="2332285" cy="233228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949018" y="1499977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Gekoeld</a:t>
            </a:r>
          </a:p>
          <a:p>
            <a:r>
              <a:rPr lang="nl-NL" dirty="0" smtClean="0"/>
              <a:t>voorgekookt</a:t>
            </a:r>
          </a:p>
          <a:p>
            <a:r>
              <a:rPr lang="nl-NL" dirty="0" err="1" smtClean="0"/>
              <a:t>gasverpakt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026" y="980728"/>
            <a:ext cx="1905000" cy="1905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594" y="1411975"/>
            <a:ext cx="1450974" cy="104250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103" y="3796322"/>
            <a:ext cx="2819846" cy="2819846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5148064" y="5401669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Voorgekookt</a:t>
            </a:r>
          </a:p>
          <a:p>
            <a:r>
              <a:rPr lang="nl-NL" dirty="0" smtClean="0"/>
              <a:t>diepgevroren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975" y="3501008"/>
            <a:ext cx="2209434" cy="3220926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2843808" y="436510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Gekookt</a:t>
            </a:r>
          </a:p>
          <a:p>
            <a:r>
              <a:rPr lang="nl-NL" dirty="0" smtClean="0"/>
              <a:t>gedroogd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4220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Conserveren, waarom?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Noem redenen waarom we voedsel conserveren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0713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Conserveren, waarom?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nl-NL" dirty="0" smtClean="0"/>
              <a:t>Economische aspecten</a:t>
            </a:r>
          </a:p>
          <a:p>
            <a:pPr lvl="1"/>
            <a:r>
              <a:rPr lang="nl-NL" dirty="0" smtClean="0"/>
              <a:t>Spreiding van het aanbod</a:t>
            </a:r>
          </a:p>
          <a:p>
            <a:pPr lvl="1"/>
            <a:r>
              <a:rPr lang="nl-NL" dirty="0" smtClean="0"/>
              <a:t>Langer bewaren van voedingsmiddelen</a:t>
            </a:r>
          </a:p>
          <a:p>
            <a:r>
              <a:rPr lang="nl-NL" dirty="0" smtClean="0"/>
              <a:t>Sensorische aspecten</a:t>
            </a:r>
          </a:p>
          <a:p>
            <a:pPr lvl="1"/>
            <a:r>
              <a:rPr lang="nl-NL" dirty="0" smtClean="0"/>
              <a:t>Beter smaak (zuurkool), geur, consistentie</a:t>
            </a:r>
          </a:p>
          <a:p>
            <a:r>
              <a:rPr lang="nl-NL" dirty="0" smtClean="0"/>
              <a:t>Gebruiksgemak</a:t>
            </a:r>
          </a:p>
          <a:p>
            <a:pPr lvl="1"/>
            <a:r>
              <a:rPr lang="nl-NL" dirty="0" smtClean="0"/>
              <a:t>Gedeeltelijk gaar, bonen in blik</a:t>
            </a:r>
          </a:p>
          <a:p>
            <a:pPr lvl="1"/>
            <a:r>
              <a:rPr lang="nl-NL" dirty="0" smtClean="0"/>
              <a:t>Volume verkleinen, spinazie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482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is conserveren?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Conserveren wordt ook wel verduurzamen genoemd</a:t>
            </a:r>
          </a:p>
          <a:p>
            <a:r>
              <a:rPr lang="nl-NL" dirty="0"/>
              <a:t>Bij conserveren wordt de natuurlijke kringloop onderbroken door het afbraakproces te remmen of uit te stellen.</a:t>
            </a:r>
          </a:p>
          <a:p>
            <a:r>
              <a:rPr lang="nl-NL" dirty="0" smtClean="0"/>
              <a:t>Is gericht op bederf uit te stellen</a:t>
            </a:r>
          </a:p>
          <a:p>
            <a:r>
              <a:rPr lang="nl-NL" dirty="0" smtClean="0"/>
              <a:t>Micro-organismen doden of remmen in de groei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087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conserveringstechnieken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62" t="37979" r="9226" b="27310"/>
          <a:stretch/>
        </p:blipFill>
        <p:spPr>
          <a:xfrm>
            <a:off x="395536" y="1003147"/>
            <a:ext cx="8424936" cy="500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81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conserveringstechnieken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160" t="37979" r="35197" b="27310"/>
          <a:stretch/>
        </p:blipFill>
        <p:spPr>
          <a:xfrm>
            <a:off x="1187624" y="1340768"/>
            <a:ext cx="2232248" cy="500459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283968" y="1844824"/>
            <a:ext cx="434116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Op welke 5 methoden kunnen we bacteriën remmen?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5311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conserveringstechnieken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62" t="55671" r="18647" b="14912"/>
          <a:stretch/>
        </p:blipFill>
        <p:spPr>
          <a:xfrm>
            <a:off x="199849" y="981444"/>
            <a:ext cx="8944151" cy="512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23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Conserveertechnieken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Toevoegen van micro-organisme</a:t>
            </a:r>
          </a:p>
          <a:p>
            <a:r>
              <a:rPr lang="nl-NL" dirty="0" smtClean="0"/>
              <a:t>Verwijderen micro-organisme</a:t>
            </a:r>
          </a:p>
          <a:p>
            <a:r>
              <a:rPr lang="nl-NL" dirty="0" smtClean="0"/>
              <a:t>Remmen van de activiteit van enzymen en micro-organismen</a:t>
            </a:r>
          </a:p>
          <a:p>
            <a:r>
              <a:rPr lang="nl-NL" dirty="0" smtClean="0"/>
              <a:t>Inactiveren van micro-organisme</a:t>
            </a:r>
          </a:p>
          <a:p>
            <a:r>
              <a:rPr lang="nl-NL" dirty="0" smtClean="0"/>
              <a:t>Horde principe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422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1619</TotalTime>
  <Words>471</Words>
  <Application>Microsoft Office PowerPoint</Application>
  <PresentationFormat>Diavoorstelling (4:3)</PresentationFormat>
  <Paragraphs>134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5" baseType="lpstr">
      <vt:lpstr>Arial</vt:lpstr>
      <vt:lpstr>Calibri</vt:lpstr>
      <vt:lpstr>Wingdings</vt:lpstr>
      <vt:lpstr>Kantoorthema</vt:lpstr>
      <vt:lpstr>IBS de productontwikkelaar</vt:lpstr>
      <vt:lpstr>Waar gaan we het over hebben?</vt:lpstr>
      <vt:lpstr>Conserveren, waarom?</vt:lpstr>
      <vt:lpstr>Conserveren, waarom?</vt:lpstr>
      <vt:lpstr>Wat is conserveren?</vt:lpstr>
      <vt:lpstr>conserveringstechnieken</vt:lpstr>
      <vt:lpstr>conserveringstechnieken</vt:lpstr>
      <vt:lpstr>conserveringstechnieken</vt:lpstr>
      <vt:lpstr>Conserveertechnieken</vt:lpstr>
      <vt:lpstr>Conserveertechnieken toevoegen van micro-organisme  </vt:lpstr>
      <vt:lpstr>Conserveertechnieken verwijderen van micro-organisme</vt:lpstr>
      <vt:lpstr>Conserveertechnieken: remmen van micro-organisme</vt:lpstr>
      <vt:lpstr>Conserveertechnieken: remmen van micro-organisme</vt:lpstr>
      <vt:lpstr>Conserveertechnieken: remmen van micro-organisme</vt:lpstr>
      <vt:lpstr>Conserveertechnieken -Conserveermiddel  </vt:lpstr>
      <vt:lpstr>Conserveertechnieken -Conserveermiddel</vt:lpstr>
      <vt:lpstr>Conserveertechnieken: inactiveren van micro-organisme</vt:lpstr>
      <vt:lpstr>Conserveertechnieken: Horde- principe</vt:lpstr>
      <vt:lpstr>Conserveertechnieken: Horde-principe</vt:lpstr>
      <vt:lpstr>Conserveertechniek - Opdracht</vt:lpstr>
      <vt:lpstr>Conserveertechniek - Opdracht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Miriam Oostdijk</dc:creator>
  <cp:lastModifiedBy>Merel Verhofstadt</cp:lastModifiedBy>
  <cp:revision>128</cp:revision>
  <cp:lastPrinted>2015-09-16T11:22:19Z</cp:lastPrinted>
  <dcterms:created xsi:type="dcterms:W3CDTF">2013-11-15T15:05:42Z</dcterms:created>
  <dcterms:modified xsi:type="dcterms:W3CDTF">2019-02-26T07:58:36Z</dcterms:modified>
</cp:coreProperties>
</file>